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325" r:id="rId2"/>
    <p:sldId id="378" r:id="rId3"/>
    <p:sldId id="319" r:id="rId4"/>
    <p:sldId id="287" r:id="rId5"/>
    <p:sldId id="288" r:id="rId6"/>
    <p:sldId id="335" r:id="rId7"/>
    <p:sldId id="356" r:id="rId8"/>
    <p:sldId id="379" r:id="rId9"/>
    <p:sldId id="380" r:id="rId10"/>
    <p:sldId id="381" r:id="rId11"/>
    <p:sldId id="382" r:id="rId12"/>
    <p:sldId id="377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0"/>
  </p:normalViewPr>
  <p:slideViewPr>
    <p:cSldViewPr>
      <p:cViewPr varScale="1">
        <p:scale>
          <a:sx n="99" d="100"/>
          <a:sy n="9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34AAA-CC0E-4CFC-AB38-ED61FE45E1AE}" type="datetimeFigureOut">
              <a:rPr lang="tr-TR" smtClean="0"/>
              <a:t>21.03.2024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3A151-BD7A-4369-B881-FA8A95D7DD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28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26F4-EF57-4E4B-878A-F07AE5CCCEBA}" type="datetimeFigureOut">
              <a:rPr lang="tr-TR" smtClean="0"/>
              <a:pPr/>
              <a:t>21.03.2024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61E8A-91AC-49D9-B976-887C621B1E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34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08DF9A-991E-42CF-B8E6-2F8845532624}" type="slidenum">
              <a:rPr lang="tr-TR" altLang="tr-TR">
                <a:latin typeface="Arial" charset="0"/>
              </a:rPr>
              <a:pPr/>
              <a:t>1</a:t>
            </a:fld>
            <a:endParaRPr lang="tr-TR" altLang="tr-TR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8197" name="4 Veri Yer Tutucusu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tr-TR" altLang="tr-T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2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1864" indent="-2853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1329" indent="-22826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7860" indent="-22826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4392" indent="-22826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0924" indent="-228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7456" indent="-228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3987" indent="-228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0520" indent="-228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90AB81CF-DF2A-410A-863B-BC4EB7AA859D}" type="slidenum">
              <a:rPr lang="tr-TR" smtClean="0"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tr-TR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dirty="0"/>
          </a:p>
        </p:txBody>
      </p:sp>
    </p:spTree>
    <p:extLst>
      <p:ext uri="{BB962C8B-B14F-4D97-AF65-F5344CB8AC3E}">
        <p14:creationId xmlns:p14="http://schemas.microsoft.com/office/powerpoint/2010/main" val="367812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42AA-7567-424B-BDA0-DAB74CBA537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5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7034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9161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87606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146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35769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8139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4219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CC74-21D4-4AB4-AE4E-7466FCF1E72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4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51CE-3908-4038-B204-EC348B9A8A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C2D6-CC5F-43C6-B1F2-020CB46E26A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E443-DCCA-4DD8-A279-32C5CDA7F2D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925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FB69-943C-4419-BEF4-13A67EAABCC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2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B535-E3F7-49CF-A1AD-421D9B8C02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AC57-8EF4-4BC3-BD93-8BE791BA2C3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2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4831-8EBB-47E7-A397-B45F6499056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564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AFB041-8989-4CF6-8A39-7DF2106D3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21.03.2024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ANKARA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93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forums/member.php?u=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li.mercangoz@tarimorman.gov.t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9906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0" dirty="0" smtClean="0">
                <a:solidFill>
                  <a:schemeClr val="tx1"/>
                </a:solidFill>
              </a:rPr>
              <a:t/>
            </a:r>
            <a:br>
              <a:rPr lang="tr-TR" sz="3200" b="0" dirty="0" smtClean="0">
                <a:solidFill>
                  <a:schemeClr val="tx1"/>
                </a:solidFill>
              </a:rPr>
            </a:br>
            <a:endParaRPr lang="tr-TR" sz="2800" b="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3999"/>
            <a:ext cx="8305800" cy="3197225"/>
          </a:xfrm>
        </p:spPr>
        <p:txBody>
          <a:bodyPr>
            <a:normAutofit fontScale="40000" lnSpcReduction="20000"/>
          </a:bodyPr>
          <a:lstStyle/>
          <a:p>
            <a:pPr marR="0" eaLnBrk="1" hangingPunct="1"/>
            <a:endParaRPr lang="tr-TR" altLang="tr-TR" sz="4800" b="1" dirty="0" smtClean="0"/>
          </a:p>
          <a:p>
            <a:pPr marR="0" algn="ctr" eaLnBrk="1" hangingPunct="1"/>
            <a:endParaRPr lang="tr-TR" altLang="tr-TR" sz="4800" b="1" dirty="0" smtClean="0"/>
          </a:p>
          <a:p>
            <a:pPr marR="0" algn="ctr" eaLnBrk="1" hangingPunct="1"/>
            <a:endParaRPr lang="tr-TR" altLang="tr-TR" sz="4800" b="1" dirty="0" smtClean="0">
              <a:solidFill>
                <a:schemeClr val="bg1"/>
              </a:solidFill>
            </a:endParaRPr>
          </a:p>
          <a:p>
            <a:pPr marR="0" eaLnBrk="1" hangingPunct="1"/>
            <a:endParaRPr lang="tr-TR" altLang="tr-TR" sz="11200" b="1" dirty="0" smtClean="0">
              <a:latin typeface="Algerian" panose="04020705040A02060702" pitchFamily="82" charset="0"/>
            </a:endParaRPr>
          </a:p>
          <a:p>
            <a:pPr algn="ctr"/>
            <a:r>
              <a:rPr lang="tr-TR" sz="96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ORGANİK </a:t>
            </a:r>
            <a:r>
              <a:rPr lang="tr-TR" sz="9600" b="1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TARIMa</a:t>
            </a:r>
            <a:r>
              <a:rPr lang="tr-TR" sz="96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genel </a:t>
            </a:r>
            <a:r>
              <a:rPr lang="tr-TR" sz="9600" b="1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bakIŞ</a:t>
            </a:r>
            <a:endParaRPr lang="tr-TR" altLang="tr-TR" sz="9600" b="1" dirty="0">
              <a:solidFill>
                <a:schemeClr val="accent3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  <a:p>
            <a:pPr marR="0" algn="ctr" eaLnBrk="1" hangingPunct="1"/>
            <a:r>
              <a:rPr lang="tr-TR" altLang="tr-TR" sz="8000" b="1" dirty="0" smtClean="0">
                <a:solidFill>
                  <a:schemeClr val="bg1"/>
                </a:solidFill>
              </a:rPr>
              <a:t>Aslı MERCANGÖZ</a:t>
            </a:r>
            <a:endParaRPr lang="tr-TR" altLang="tr-TR" sz="4400" b="1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219200" y="28956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tr-TR" altLang="tr-TR" sz="2400" b="1">
              <a:latin typeface="Arial" charset="0"/>
            </a:endParaRPr>
          </a:p>
          <a:p>
            <a:pPr algn="ctr" eaLnBrk="1" hangingPunct="1"/>
            <a:endParaRPr lang="tr-TR" altLang="tr-TR" sz="2400" b="1">
              <a:latin typeface="Arial" charset="0"/>
            </a:endParaRPr>
          </a:p>
          <a:p>
            <a:pPr algn="ctr" eaLnBrk="1" hangingPunct="1"/>
            <a:endParaRPr lang="tr-TR" altLang="tr-TR" sz="2400" b="1">
              <a:latin typeface="Arial" charset="0"/>
            </a:endParaRPr>
          </a:p>
          <a:p>
            <a:pPr algn="ctr" eaLnBrk="1" hangingPunct="1"/>
            <a:endParaRPr lang="tr-TR" altLang="tr-TR" sz="2400" b="1">
              <a:latin typeface="Arial" charset="0"/>
            </a:endParaRPr>
          </a:p>
          <a:p>
            <a:pPr algn="ctr" eaLnBrk="1" hangingPunct="1"/>
            <a:r>
              <a:rPr lang="tr-TR" altLang="tr-TR" sz="2400" b="1">
                <a:latin typeface="Arial" charset="0"/>
              </a:rPr>
              <a:t> </a:t>
            </a:r>
          </a:p>
          <a:p>
            <a:pPr algn="ctr" eaLnBrk="1" hangingPunct="1"/>
            <a:endParaRPr lang="tr-TR" altLang="tr-TR" sz="2400" b="1">
              <a:latin typeface="Arial" charset="0"/>
            </a:endParaRPr>
          </a:p>
          <a:p>
            <a:pPr algn="ctr" eaLnBrk="1" hangingPunct="1"/>
            <a:endParaRPr lang="tr-TR" altLang="tr-TR" sz="2400" b="1">
              <a:latin typeface="Arial" charset="0"/>
            </a:endParaRPr>
          </a:p>
          <a:p>
            <a:pPr algn="ctr" eaLnBrk="1" hangingPunct="1"/>
            <a:endParaRPr lang="tr-TR" altLang="tr-TR" sz="2400" b="1">
              <a:latin typeface="Arial" charset="0"/>
            </a:endParaRPr>
          </a:p>
        </p:txBody>
      </p:sp>
      <p:pic>
        <p:nvPicPr>
          <p:cNvPr id="7173" name="Picture 13" descr="zahidem - ait Kullanıcı Resmi (Avatar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13716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60828"/>
              </p:ext>
            </p:extLst>
          </p:nvPr>
        </p:nvGraphicFramePr>
        <p:xfrm>
          <a:off x="117475" y="196850"/>
          <a:ext cx="8907463" cy="133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6675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91434" marR="91434" marT="45702" marB="45702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T.C</a:t>
                      </a:r>
                      <a:r>
                        <a:rPr lang="tr-TR" sz="2000" b="1" i="0" u="none" strike="noStrike" kern="1200" cap="all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tr-TR" sz="2000" b="1" i="0" u="none" strike="noStrike" kern="1200" cap="all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TARIM VE ORMAN BAKANLIĞI</a:t>
                      </a:r>
                    </a:p>
                  </a:txBody>
                  <a:tcPr marL="91434" marR="91434" marT="45702" marB="45702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2" marB="4570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Dikdörtgen"/>
          <p:cNvSpPr/>
          <p:nvPr/>
        </p:nvSpPr>
        <p:spPr>
          <a:xfrm>
            <a:off x="838200" y="4721225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Bitkisel Üretim </a:t>
            </a:r>
            <a:r>
              <a:rPr lang="tr-T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Şube Müdürlüğü</a:t>
            </a:r>
          </a:p>
          <a:p>
            <a:pPr algn="ctr" eaLnBrk="1" hangingPunct="1">
              <a:defRPr/>
            </a:pPr>
            <a:endParaRPr lang="tr-TR" altLang="tr-TR" sz="2400" b="1" dirty="0"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tr-TR" altLang="tr-T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Organik Tarım Birimi </a:t>
            </a:r>
            <a:endParaRPr lang="tr-T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2024 -TEKİRDAĞ</a:t>
            </a:r>
            <a:endParaRPr lang="tr-TR" sz="2400" dirty="0">
              <a:latin typeface="+mn-lt"/>
            </a:endParaRPr>
          </a:p>
        </p:txBody>
      </p:sp>
      <p:pic>
        <p:nvPicPr>
          <p:cNvPr id="7187" name="Picture 19" descr="C:\Users\elif.bayraktar\Desktop\tarim_ve_orman_bakanligi_vektorel_logo_yuvarlak_2212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328"/>
            <a:ext cx="1274068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C:\Users\elif.bayraktar\Desktop\organik-tarim-logo-37435CA1DD-seeklogo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6327"/>
            <a:ext cx="1295668" cy="12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457200" y="203738"/>
            <a:ext cx="8686801" cy="1241449"/>
          </a:xfrm>
        </p:spPr>
        <p:txBody>
          <a:bodyPr>
            <a:normAutofit/>
          </a:bodyPr>
          <a:lstStyle/>
          <a:p>
            <a:pPr algn="ctr"/>
            <a:r>
              <a:rPr lang="tr-TR" altLang="tr-TR" sz="29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90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ORGANİK PAZARLAR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86222"/>
              </p:ext>
            </p:extLst>
          </p:nvPr>
        </p:nvGraphicFramePr>
        <p:xfrm>
          <a:off x="1" y="1056208"/>
          <a:ext cx="9144000" cy="58017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1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İstanbul/Şişli  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2006 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Ankara/Çayyolu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Bursa/Nilüfer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Konya/Meram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Ankara/Çankaya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Balıkesir/Burhaniye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Samsun/Sürmene </a:t>
                      </a: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köyü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Kayseri/Talas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İstanbul/Kartal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İzmir/Balçova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</a:t>
                      </a:r>
                      <a:r>
                        <a:rPr kumimoji="0" lang="tr-TR" altLang="tr-TR" sz="15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Beylikdüzü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İstanbul/Küçükçekmece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İstanbul/Kadıköy         </a:t>
                      </a:r>
                      <a:endParaRPr kumimoji="0" lang="tr-TR" altLang="tr-TR" sz="15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Kayseri/Kocasinan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İstanbul/Zeytinburnu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İzmit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İstanbul/Bakırköy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r>
                        <a:rPr kumimoji="0" lang="en-AU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Adana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İzmir/Bostanlı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İstanbul/Eyüp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17136"/>
                  </a:ext>
                </a:extLst>
              </a:tr>
              <a:tr h="525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Eskişehir/Tepebaşı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87563"/>
                  </a:ext>
                </a:extLst>
              </a:tr>
            </a:tbl>
          </a:graphicData>
        </a:graphic>
      </p:graphicFrame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94"/>
            <a:ext cx="1152128" cy="10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0"/>
            <a:ext cx="1339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457200" y="203738"/>
            <a:ext cx="8686801" cy="1241449"/>
          </a:xfrm>
        </p:spPr>
        <p:txBody>
          <a:bodyPr>
            <a:normAutofit/>
          </a:bodyPr>
          <a:lstStyle/>
          <a:p>
            <a:pPr algn="ctr"/>
            <a:r>
              <a:rPr lang="tr-TR" altLang="tr-TR" sz="29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90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ORGANİK PAZARLAR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86222"/>
              </p:ext>
            </p:extLst>
          </p:nvPr>
        </p:nvGraphicFramePr>
        <p:xfrm>
          <a:off x="1" y="1056208"/>
          <a:ext cx="9144000" cy="58017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1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İstanbul/Şişli  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2006 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Ankara/Çayyolu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Bursa/Nilüfer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Konya/Meram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Ankara/Çankaya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Balıkesir/Burhaniye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Samsun/Sürmene </a:t>
                      </a: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köyü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Kayseri/Talas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İstanbul/Kartal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İzmir/Balçova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</a:t>
                      </a:r>
                      <a:r>
                        <a:rPr kumimoji="0" lang="tr-TR" altLang="tr-TR" sz="15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Beylikdüzü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İstanbul/Küçükçekmece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İstanbul/Kadıköy         </a:t>
                      </a:r>
                      <a:endParaRPr kumimoji="0" lang="tr-TR" altLang="tr-TR" sz="15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Kayseri/Kocasinan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İstanbul/Zeytinburnu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İzmit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İstanbul/Bakırköy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r>
                        <a:rPr kumimoji="0" lang="en-AU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Adana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İzmir/Bostanlı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İstanbul/Eyüp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17136"/>
                  </a:ext>
                </a:extLst>
              </a:tr>
              <a:tr h="525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Eskişehir/Tepebaşı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87563"/>
                  </a:ext>
                </a:extLst>
              </a:tr>
            </a:tbl>
          </a:graphicData>
        </a:graphic>
      </p:graphicFrame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94"/>
            <a:ext cx="1152128" cy="10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792" y="0"/>
            <a:ext cx="13969552" cy="70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E683E89-C3DC-4333-BA3E-84472263CD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1" y="1217391"/>
            <a:ext cx="3409562" cy="444385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1C725D-560D-48A6-813E-73EDE3916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217392"/>
            <a:ext cx="4514849" cy="4653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870" b="1" dirty="0">
                <a:solidFill>
                  <a:srgbClr val="FF0000"/>
                </a:solidFill>
              </a:rPr>
              <a:t>BENİ DİNLEDİĞİNİZ İÇİN TEŞEKKÜR EDERİM.</a:t>
            </a:r>
          </a:p>
          <a:p>
            <a:pPr marL="0" indent="0" algn="ctr">
              <a:buNone/>
            </a:pPr>
            <a:endParaRPr lang="tr-TR" sz="387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87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tr-TR" sz="1693" b="1" dirty="0" smtClean="0">
                <a:solidFill>
                  <a:prstClr val="black"/>
                </a:solidFill>
                <a:hlinkClick r:id="rId3"/>
              </a:rPr>
              <a:t>asli.mercangoz@tarimorman.gov.tr</a:t>
            </a:r>
            <a:endParaRPr lang="tr-TR" sz="1693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tr-TR" sz="1693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tr-TR" sz="3870" b="1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pic>
        <p:nvPicPr>
          <p:cNvPr id="6" name="Picture 20" descr="C:\Users\elif.bayraktar\Desktop\organik-tarim-logo-37435CA1DD-seeklogo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0440" cy="496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3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254588" y="652225"/>
            <a:ext cx="7889413" cy="38086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2419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ORGANİK </a:t>
            </a:r>
            <a:r>
              <a:rPr lang="tr-TR" sz="2419" dirty="0">
                <a:solidFill>
                  <a:schemeClr val="bg1"/>
                </a:solidFill>
                <a:latin typeface="Arial Black" panose="020B0A04020102020204" pitchFamily="34" charset="0"/>
              </a:rPr>
              <a:t>TARIM </a:t>
            </a:r>
            <a:br>
              <a:rPr lang="tr-TR" sz="2419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tr-TR" sz="2419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AMACI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>
          <a:xfrm>
            <a:off x="755651" y="1398235"/>
            <a:ext cx="7704138" cy="203076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0993" indent="-510993">
              <a:buClr>
                <a:srgbClr val="336600"/>
              </a:buClr>
              <a:buFont typeface="Wingdings" pitchFamily="2" charset="2"/>
              <a:buChar char="§"/>
              <a:defRPr/>
            </a:pPr>
            <a:r>
              <a:rPr lang="tr-TR" sz="2660" dirty="0">
                <a:solidFill>
                  <a:schemeClr val="tx1"/>
                </a:solidFill>
              </a:rPr>
              <a:t>Çevreye duyarlı</a:t>
            </a:r>
          </a:p>
          <a:p>
            <a:pPr marL="510993" indent="-510993">
              <a:buClr>
                <a:srgbClr val="336600"/>
              </a:buClr>
              <a:buFont typeface="Wingdings" pitchFamily="2" charset="2"/>
              <a:buChar char="§"/>
              <a:defRPr/>
            </a:pPr>
            <a:r>
              <a:rPr lang="tr-TR" sz="2660" dirty="0">
                <a:solidFill>
                  <a:schemeClr val="tx1"/>
                </a:solidFill>
              </a:rPr>
              <a:t>İnsan ve hayvan sağlığına zarar vermeyen</a:t>
            </a:r>
          </a:p>
          <a:p>
            <a:pPr marL="510993" indent="-510993">
              <a:buClr>
                <a:srgbClr val="336600"/>
              </a:buClr>
              <a:buFont typeface="Wingdings" pitchFamily="2" charset="2"/>
              <a:buChar char="§"/>
              <a:defRPr/>
            </a:pPr>
            <a:r>
              <a:rPr lang="tr-TR" sz="2660" dirty="0">
                <a:solidFill>
                  <a:schemeClr val="tx1"/>
                </a:solidFill>
              </a:rPr>
              <a:t>Doğal kaynakları korumayı  hedefleyen</a:t>
            </a:r>
          </a:p>
          <a:p>
            <a:pPr marL="510993" indent="-510993">
              <a:buClr>
                <a:srgbClr val="336600"/>
              </a:buClr>
              <a:buFont typeface="Wingdings" pitchFamily="2" charset="2"/>
              <a:buChar char="§"/>
              <a:defRPr/>
            </a:pPr>
            <a:r>
              <a:rPr lang="tr-TR" sz="2660" dirty="0" smtClean="0">
                <a:solidFill>
                  <a:schemeClr val="tx1"/>
                </a:solidFill>
              </a:rPr>
              <a:t>İzlenebilirlik, gıda </a:t>
            </a:r>
            <a:r>
              <a:rPr lang="tr-TR" sz="2660" dirty="0">
                <a:solidFill>
                  <a:schemeClr val="tx1"/>
                </a:solidFill>
              </a:rPr>
              <a:t>güvenilirliğini sağlayan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55650" y="1316789"/>
            <a:ext cx="7702551" cy="3136571"/>
          </a:xfrm>
          <a:prstGeom prst="downArrowCallout">
            <a:avLst>
              <a:gd name="adj1" fmla="val 54566"/>
              <a:gd name="adj2" fmla="val 54566"/>
              <a:gd name="adj3" fmla="val 16667"/>
              <a:gd name="adj4" fmla="val 66667"/>
            </a:avLst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</p:spPr>
        <p:txBody>
          <a:bodyPr wrap="none" lIns="87082" tIns="43542" rIns="87082" bIns="43542" anchor="ctr"/>
          <a:lstStyle/>
          <a:p>
            <a:endParaRPr lang="tr-TR" sz="2177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707904" y="3429001"/>
            <a:ext cx="1800200" cy="11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82" tIns="43542" rIns="87082" bIns="43542">
            <a:spAutoFit/>
          </a:bodyPr>
          <a:lstStyle/>
          <a:p>
            <a:pPr algn="ctr"/>
            <a:r>
              <a:rPr lang="tr-TR" sz="2298" b="1" dirty="0">
                <a:solidFill>
                  <a:srgbClr val="C00000"/>
                </a:solidFill>
                <a:latin typeface="Arial" charset="0"/>
              </a:rPr>
              <a:t>OT</a:t>
            </a:r>
          </a:p>
          <a:p>
            <a:pPr algn="ctr"/>
            <a:r>
              <a:rPr lang="tr-TR" sz="2298" b="1" dirty="0">
                <a:solidFill>
                  <a:srgbClr val="C00000"/>
                </a:solidFill>
                <a:latin typeface="Arial" charset="0"/>
              </a:rPr>
              <a:t>Sonucunda</a:t>
            </a:r>
          </a:p>
          <a:p>
            <a:pPr algn="ctr"/>
            <a:endParaRPr lang="tr-TR" sz="2298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2" y="487436"/>
            <a:ext cx="921503" cy="8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609536" y="4534805"/>
            <a:ext cx="7848665" cy="16587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717" indent="-347717">
              <a:buFont typeface="Wingdings" panose="05000000000000000000" pitchFamily="2" charset="2"/>
              <a:buChar char="§"/>
            </a:pPr>
            <a:r>
              <a:rPr lang="tr-TR" sz="2177" i="1" dirty="0">
                <a:solidFill>
                  <a:schemeClr val="tx1"/>
                </a:solidFill>
                <a:latin typeface="Arial" charset="0"/>
              </a:rPr>
              <a:t>Sosyal olarak</a:t>
            </a:r>
            <a:r>
              <a:rPr lang="tr-TR" sz="2177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177" b="1" i="1" u="sng" dirty="0">
                <a:solidFill>
                  <a:schemeClr val="tx1"/>
                </a:solidFill>
                <a:latin typeface="Arial" charset="0"/>
              </a:rPr>
              <a:t>yaşanabilir çevre</a:t>
            </a:r>
          </a:p>
          <a:p>
            <a:pPr marL="347717" indent="-347717">
              <a:buFont typeface="Wingdings" panose="05000000000000000000" pitchFamily="2" charset="2"/>
              <a:buChar char="§"/>
            </a:pPr>
            <a:r>
              <a:rPr lang="tr-TR" sz="2177" i="1" dirty="0">
                <a:solidFill>
                  <a:schemeClr val="tx1"/>
                </a:solidFill>
                <a:latin typeface="Arial" charset="0"/>
              </a:rPr>
              <a:t>Ekonomik açıdan</a:t>
            </a:r>
            <a:r>
              <a:rPr lang="tr-TR" sz="2177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177" b="1" i="1" u="sng" dirty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tr-TR" sz="2177" b="1" i="1" u="sng" dirty="0">
                <a:solidFill>
                  <a:schemeClr val="tx1"/>
                </a:solidFill>
                <a:latin typeface="Arial" charset="0"/>
                <a:cs typeface="Arial" charset="0"/>
              </a:rPr>
              <a:t>â</a:t>
            </a:r>
            <a:r>
              <a:rPr lang="tr-TR" sz="2177" b="1" i="1" u="sng" dirty="0">
                <a:solidFill>
                  <a:schemeClr val="tx1"/>
                </a:solidFill>
                <a:latin typeface="Arial" charset="0"/>
              </a:rPr>
              <a:t>rlı ve sürdürülebilir</a:t>
            </a:r>
            <a:r>
              <a:rPr lang="tr-TR" sz="2177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177" i="1" dirty="0">
                <a:solidFill>
                  <a:schemeClr val="tx1"/>
                </a:solidFill>
                <a:latin typeface="Arial" charset="0"/>
              </a:rPr>
              <a:t>bir tarımsal</a:t>
            </a:r>
            <a:r>
              <a:rPr lang="tr-TR" sz="2177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177" i="1" dirty="0">
                <a:solidFill>
                  <a:schemeClr val="tx1"/>
                </a:solidFill>
                <a:latin typeface="Arial" charset="0"/>
              </a:rPr>
              <a:t>üretim</a:t>
            </a:r>
          </a:p>
          <a:p>
            <a:pPr marL="347717" indent="-347717">
              <a:buFont typeface="Wingdings" panose="05000000000000000000" pitchFamily="2" charset="2"/>
              <a:buChar char="§"/>
            </a:pPr>
            <a:r>
              <a:rPr lang="tr-TR" sz="2177" i="1" dirty="0">
                <a:solidFill>
                  <a:schemeClr val="tx1"/>
                </a:solidFill>
                <a:latin typeface="Arial" charset="0"/>
              </a:rPr>
              <a:t>Tüketicilerin </a:t>
            </a:r>
            <a:r>
              <a:rPr lang="tr-TR" sz="2177" b="1" i="1" u="sng" dirty="0">
                <a:solidFill>
                  <a:schemeClr val="tx1"/>
                </a:solidFill>
                <a:latin typeface="Arial" charset="0"/>
              </a:rPr>
              <a:t>sağlıklı</a:t>
            </a:r>
            <a:r>
              <a:rPr lang="tr-TR" sz="2177" i="1" u="sng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177" i="1" dirty="0">
                <a:solidFill>
                  <a:schemeClr val="tx1"/>
                </a:solidFill>
                <a:latin typeface="Arial" charset="0"/>
              </a:rPr>
              <a:t>gıdaya ulaşma yollarını temin etmek</a:t>
            </a:r>
          </a:p>
        </p:txBody>
      </p:sp>
    </p:spTree>
    <p:extLst>
      <p:ext uri="{BB962C8B-B14F-4D97-AF65-F5344CB8AC3E}">
        <p14:creationId xmlns:p14="http://schemas.microsoft.com/office/powerpoint/2010/main" val="14106890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animBg="1"/>
      <p:bldP spid="39941" grpId="0" animBg="1"/>
      <p:bldP spid="399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080120"/>
          </a:xfrm>
        </p:spPr>
        <p:txBody>
          <a:bodyPr/>
          <a:lstStyle/>
          <a:p>
            <a:r>
              <a:rPr lang="tr-TR" b="1" dirty="0" smtClean="0"/>
              <a:t>Etiket ve logolar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02991" y="751351"/>
            <a:ext cx="4827900" cy="513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2022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39552" y="6158274"/>
            <a:ext cx="5811724" cy="365125"/>
          </a:xfrm>
        </p:spPr>
        <p:txBody>
          <a:bodyPr/>
          <a:lstStyle/>
          <a:p>
            <a:r>
              <a:rPr lang="tr-TR" dirty="0" smtClean="0"/>
              <a:t>Ankara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51520" y="134076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Özel etiketler</a:t>
            </a:r>
          </a:p>
          <a:p>
            <a:r>
              <a:rPr lang="tr-TR" dirty="0" smtClean="0"/>
              <a:t>IFOAM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20968"/>
            <a:ext cx="1724675" cy="5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96982" y="2923309"/>
            <a:ext cx="217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DEMETER (</a:t>
            </a:r>
            <a:r>
              <a:rPr lang="tr-TR" b="1" dirty="0" err="1" smtClean="0"/>
              <a:t>Biodinamik</a:t>
            </a:r>
            <a:r>
              <a:rPr lang="tr-TR" b="1" dirty="0" smtClean="0"/>
              <a:t>)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679" y="3622923"/>
            <a:ext cx="17281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" y="4527704"/>
            <a:ext cx="154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NATURLAND</a:t>
            </a:r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27" y="4940910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2375683" y="3350771"/>
            <a:ext cx="152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BIOSUISSE (Tomurcuk)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2267744" y="4148272"/>
            <a:ext cx="1655205" cy="1320316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0" descr="C:\Users\elif.bayraktar\Desktop\organik-tarim-logo-37435CA1DD-seeklogo.c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40" y="1331684"/>
            <a:ext cx="1295668" cy="12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r>
              <a:rPr lang="tr-TR" sz="4400" dirty="0" smtClean="0"/>
              <a:t>Kıtalara Göre Organik Tarım Alanları (2015)  </a:t>
            </a:r>
            <a:endParaRPr lang="tr-TR" sz="4400" dirty="0"/>
          </a:p>
        </p:txBody>
      </p:sp>
      <p:pic>
        <p:nvPicPr>
          <p:cNvPr id="39940" name="Picture 4" descr="C:\Users\sibel.gunegi\Desktop\DNYA%2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90" y="1147847"/>
            <a:ext cx="9119420" cy="4896956"/>
          </a:xfrm>
          <a:prstGeom prst="rect">
            <a:avLst/>
          </a:prstGeom>
          <a:noFill/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2022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2382416" cy="365125"/>
          </a:xfrm>
        </p:spPr>
        <p:txBody>
          <a:bodyPr/>
          <a:lstStyle/>
          <a:p>
            <a:r>
              <a:rPr lang="tr-TR" dirty="0" smtClean="0"/>
              <a:t>ANKARA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7308304" y="4581128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6300192" y="5373216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35.9 milyon ha</a:t>
            </a:r>
            <a:endParaRPr lang="tr-TR" dirty="0"/>
          </a:p>
        </p:txBody>
      </p:sp>
      <p:sp>
        <p:nvSpPr>
          <p:cNvPr id="10" name="9 Aşağı Ok"/>
          <p:cNvSpPr/>
          <p:nvPr/>
        </p:nvSpPr>
        <p:spPr>
          <a:xfrm>
            <a:off x="4572000" y="249289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3995936" y="2996952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14.6 milyon ha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18.0 milyon ha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1835696" y="2204864"/>
            <a:ext cx="792088" cy="333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2627784" y="2060848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3.2 milyon ha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0.3 milyon ha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14 Aşağı Ok"/>
          <p:cNvSpPr/>
          <p:nvPr/>
        </p:nvSpPr>
        <p:spPr>
          <a:xfrm>
            <a:off x="6876256" y="198884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6372200" y="2636912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6.1 milyon ha</a:t>
            </a:r>
            <a:endParaRPr lang="tr-TR" dirty="0" smtClean="0">
              <a:solidFill>
                <a:srgbClr val="FF0000"/>
              </a:solidFill>
            </a:endParaRP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4.5 milyon ha</a:t>
            </a:r>
            <a:endParaRPr lang="tr-TR" dirty="0"/>
          </a:p>
        </p:txBody>
      </p:sp>
      <p:sp>
        <p:nvSpPr>
          <p:cNvPr id="17" name="16 Aşağı Ok"/>
          <p:cNvSpPr/>
          <p:nvPr/>
        </p:nvSpPr>
        <p:spPr>
          <a:xfrm>
            <a:off x="4932040" y="4149080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4139952" y="5085184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2.1 milyon ha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14.4 milyon ha</a:t>
            </a:r>
          </a:p>
          <a:p>
            <a:pPr algn="ctr"/>
            <a:endParaRPr lang="tr-TR" dirty="0"/>
          </a:p>
        </p:txBody>
      </p:sp>
      <p:sp>
        <p:nvSpPr>
          <p:cNvPr id="19" name="18 Aşağı Ok"/>
          <p:cNvSpPr/>
          <p:nvPr/>
        </p:nvSpPr>
        <p:spPr>
          <a:xfrm flipH="1">
            <a:off x="2627784" y="393305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1835696" y="4581128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6.8 milyon ha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3.0 milyon ha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251520" y="3244334"/>
            <a:ext cx="5764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endParaRPr lang="tr-TR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Kaynak: FİBL &amp; IFOAM 2019</a:t>
            </a:r>
            <a:endParaRPr lang="tr-TR" dirty="0"/>
          </a:p>
        </p:txBody>
      </p:sp>
      <p:sp>
        <p:nvSpPr>
          <p:cNvPr id="22" name="17 Dikdörtgen"/>
          <p:cNvSpPr/>
          <p:nvPr/>
        </p:nvSpPr>
        <p:spPr>
          <a:xfrm flipH="1">
            <a:off x="1828795" y="4509120"/>
            <a:ext cx="1951115" cy="688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8.0 milyon ha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4.3 milyon ha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tr-TR" dirty="0" smtClean="0"/>
              <a:t>Organik Ürünlerin Pazarlanması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Açık Pazarlar,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Süper/hipermarketler,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Özelleşmiş dükkânlar,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Akaryakıt istasyonlarında,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Doğrudan üretici bahçesinde satış,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Internet üzerinden satış,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Kutu sistemi (Pazar, telefon veya internet üzerinden) satış,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chemeClr val="bg1"/>
                </a:solidFill>
                <a:latin typeface="+mj-lt"/>
              </a:rPr>
              <a:t>Okul kantinleri, hastaneler gibi toplu alım merkezleri,</a:t>
            </a: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030476" y="5542309"/>
            <a:ext cx="856907" cy="6699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504" y="686358"/>
            <a:ext cx="8707610" cy="772387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90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tr-TR" sz="2902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902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ORGANİK </a:t>
            </a:r>
            <a:r>
              <a:rPr lang="tr-TR" sz="2902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TARIM İSTATİSTİKLER</a:t>
            </a:r>
            <a:r>
              <a:rPr lang="tr-TR" sz="2902" b="1" dirty="0">
                <a:solidFill>
                  <a:schemeClr val="bg1"/>
                </a:solidFill>
              </a:rPr>
              <a:t/>
            </a:r>
            <a:br>
              <a:rPr lang="tr-TR" sz="2902" b="1" dirty="0">
                <a:solidFill>
                  <a:schemeClr val="bg1"/>
                </a:solidFill>
              </a:rPr>
            </a:br>
            <a:r>
              <a:rPr lang="tr-TR" sz="2902" b="1" dirty="0"/>
              <a:t/>
            </a:r>
            <a:br>
              <a:rPr lang="tr-TR" sz="2902" b="1" dirty="0"/>
            </a:br>
            <a:r>
              <a:rPr lang="tr-TR" sz="2902" b="1" dirty="0">
                <a:solidFill>
                  <a:srgbClr val="C00000"/>
                </a:solidFill>
              </a:rPr>
              <a:t>                </a:t>
            </a:r>
            <a:r>
              <a:rPr lang="tr-TR" sz="2200" b="1" dirty="0">
                <a:solidFill>
                  <a:srgbClr val="C00000"/>
                </a:solidFill>
              </a:rPr>
              <a:t>Bölgelere göre </a:t>
            </a:r>
            <a:r>
              <a:rPr lang="tr-TR" sz="2200" b="1" dirty="0" smtClean="0">
                <a:solidFill>
                  <a:srgbClr val="C00000"/>
                </a:solidFill>
              </a:rPr>
              <a:t>2019 </a:t>
            </a:r>
            <a:r>
              <a:rPr lang="tr-TR" sz="2200" b="1" dirty="0">
                <a:solidFill>
                  <a:srgbClr val="C00000"/>
                </a:solidFill>
              </a:rPr>
              <a:t>Yılı Çiftçi ve </a:t>
            </a:r>
            <a:r>
              <a:rPr lang="tr-TR" sz="2200" b="1" dirty="0" smtClean="0">
                <a:solidFill>
                  <a:srgbClr val="C00000"/>
                </a:solidFill>
              </a:rPr>
              <a:t>   Alan </a:t>
            </a:r>
            <a:r>
              <a:rPr lang="tr-TR" sz="2200" b="1" dirty="0">
                <a:solidFill>
                  <a:srgbClr val="C00000"/>
                </a:solidFill>
              </a:rPr>
              <a:t>Dağılımı</a:t>
            </a: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81480-1967-49D2-B0FD-724F8897BCB9}" type="slidenum">
              <a:rPr lang="tr-TR"/>
              <a:pPr>
                <a:defRPr/>
              </a:pPr>
              <a:t>6</a:t>
            </a:fld>
            <a:endParaRPr lang="tr-TR"/>
          </a:p>
        </p:txBody>
      </p:sp>
      <p:pic>
        <p:nvPicPr>
          <p:cNvPr id="112642" name="Picture 2" descr="transpha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" y="1954596"/>
            <a:ext cx="8125586" cy="35732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916115" y="4656538"/>
            <a:ext cx="3671887" cy="4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    A: </a:t>
            </a:r>
            <a:r>
              <a:rPr lang="en-US" altLang="tr-TR" sz="2298" b="1" dirty="0">
                <a:solidFill>
                  <a:srgbClr val="800000"/>
                </a:solidFill>
                <a:latin typeface="Arial" charset="0"/>
              </a:rPr>
              <a:t>%</a:t>
            </a: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 3,2         Ç: % 1,7</a:t>
            </a:r>
            <a:endParaRPr lang="en-US" altLang="tr-TR" sz="2298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82927" y="2599647"/>
            <a:ext cx="3937001" cy="44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A: </a:t>
            </a:r>
            <a:r>
              <a:rPr lang="en-US" altLang="tr-TR" sz="2298" b="1" dirty="0">
                <a:solidFill>
                  <a:srgbClr val="800000"/>
                </a:solidFill>
                <a:latin typeface="Arial" charset="0"/>
              </a:rPr>
              <a:t>%</a:t>
            </a: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 15,6   Ç: % 28,5</a:t>
            </a:r>
            <a:endParaRPr lang="en-US" altLang="tr-TR" sz="2298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335338" y="3365508"/>
            <a:ext cx="2089151" cy="7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A: </a:t>
            </a:r>
            <a:r>
              <a:rPr lang="en-US" altLang="tr-TR" sz="2298" b="1" dirty="0">
                <a:solidFill>
                  <a:srgbClr val="800000"/>
                </a:solidFill>
                <a:latin typeface="Arial" charset="0"/>
              </a:rPr>
              <a:t>%</a:t>
            </a: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 5,0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Ç: % 3,6</a:t>
            </a:r>
            <a:endParaRPr lang="en-US" altLang="tr-TR" sz="2298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6300789" y="3365508"/>
            <a:ext cx="2089151" cy="7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A: </a:t>
            </a:r>
            <a:r>
              <a:rPr lang="en-US" altLang="tr-TR" sz="2298" b="1" dirty="0">
                <a:solidFill>
                  <a:srgbClr val="800000"/>
                </a:solidFill>
                <a:latin typeface="Arial" charset="0"/>
              </a:rPr>
              <a:t>%</a:t>
            </a: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 41,9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Ç: % 23,5</a:t>
            </a:r>
            <a:endParaRPr lang="en-US" altLang="tr-TR" sz="2298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993775" y="3571509"/>
            <a:ext cx="2089151" cy="7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A: </a:t>
            </a:r>
            <a:r>
              <a:rPr lang="en-US" altLang="tr-TR" sz="2298" b="1" dirty="0">
                <a:solidFill>
                  <a:srgbClr val="800000"/>
                </a:solidFill>
                <a:latin typeface="Arial" charset="0"/>
              </a:rPr>
              <a:t>%</a:t>
            </a: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 23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800000"/>
                </a:solidFill>
                <a:latin typeface="Arial" charset="0"/>
              </a:rPr>
              <a:t>Ç: % 31,1</a:t>
            </a:r>
            <a:endParaRPr lang="en-US" altLang="tr-TR" sz="2298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588001" y="4309442"/>
            <a:ext cx="2089151" cy="7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latin typeface="Arial" charset="0"/>
              </a:rPr>
              <a:t>  A: </a:t>
            </a:r>
            <a:r>
              <a:rPr lang="en-US" altLang="tr-TR" sz="2298" b="1" dirty="0">
                <a:latin typeface="Arial" charset="0"/>
              </a:rPr>
              <a:t>%</a:t>
            </a:r>
            <a:r>
              <a:rPr lang="tr-TR" altLang="tr-TR" sz="2298" b="1" dirty="0">
                <a:latin typeface="Arial" charset="0"/>
              </a:rPr>
              <a:t> 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latin typeface="Arial" charset="0"/>
              </a:rPr>
              <a:t>  Ç: % 9,6</a:t>
            </a:r>
            <a:endParaRPr lang="en-US" altLang="tr-TR" sz="2298" b="1" dirty="0">
              <a:latin typeface="Arial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27585" y="2410350"/>
            <a:ext cx="2255342" cy="7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082" tIns="43542" rIns="87082" bIns="4354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>
                <a:solidFill>
                  <a:srgbClr val="FF0000"/>
                </a:solidFill>
                <a:latin typeface="Arial" charset="0"/>
              </a:rPr>
              <a:t>A: </a:t>
            </a:r>
            <a:r>
              <a:rPr lang="en-US" altLang="tr-TR" sz="2298" b="1" dirty="0">
                <a:solidFill>
                  <a:srgbClr val="FF0000"/>
                </a:solidFill>
                <a:latin typeface="Arial" charset="0"/>
              </a:rPr>
              <a:t>%</a:t>
            </a:r>
            <a:r>
              <a:rPr lang="tr-TR" altLang="tr-TR" sz="2298" b="1" dirty="0">
                <a:solidFill>
                  <a:srgbClr val="FF0000"/>
                </a:solidFill>
                <a:latin typeface="Arial" charset="0"/>
              </a:rPr>
              <a:t> 1,5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98" b="1" dirty="0" smtClean="0">
                <a:solidFill>
                  <a:srgbClr val="800000"/>
                </a:solidFill>
                <a:latin typeface="Arial" charset="0"/>
              </a:rPr>
              <a:t>        </a:t>
            </a:r>
            <a:r>
              <a:rPr lang="tr-TR" altLang="tr-TR" sz="2298" b="1" dirty="0" smtClean="0">
                <a:solidFill>
                  <a:srgbClr val="FF0000"/>
                </a:solidFill>
                <a:latin typeface="Arial" charset="0"/>
              </a:rPr>
              <a:t>Ç</a:t>
            </a:r>
            <a:r>
              <a:rPr lang="tr-TR" altLang="tr-TR" sz="2298" b="1" dirty="0">
                <a:solidFill>
                  <a:srgbClr val="FF0000"/>
                </a:solidFill>
                <a:latin typeface="Arial" charset="0"/>
              </a:rPr>
              <a:t>: % 2</a:t>
            </a:r>
            <a:endParaRPr lang="en-US" altLang="tr-TR" sz="2298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8" y="488679"/>
            <a:ext cx="921503" cy="8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1940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  <p:bldP spid="112645" grpId="0"/>
      <p:bldP spid="112646" grpId="0"/>
      <p:bldP spid="112647" grpId="0"/>
      <p:bldP spid="112648" grpId="0"/>
      <p:bldP spid="1126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457200" y="203738"/>
            <a:ext cx="8686801" cy="1241449"/>
          </a:xfrm>
        </p:spPr>
        <p:txBody>
          <a:bodyPr>
            <a:normAutofit/>
          </a:bodyPr>
          <a:lstStyle/>
          <a:p>
            <a:pPr algn="ctr"/>
            <a:r>
              <a:rPr lang="tr-TR" altLang="tr-TR" sz="29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90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ORGANİK PAZARLAR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86222"/>
              </p:ext>
            </p:extLst>
          </p:nvPr>
        </p:nvGraphicFramePr>
        <p:xfrm>
          <a:off x="1" y="1056208"/>
          <a:ext cx="9144000" cy="58017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1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İstanbul/Şişli  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2006 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Ankara/Çayyolu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Bursa/Nilüfer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Konya/Meram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Ankara/Çankaya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Balıkesir/Burhaniye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Samsun/Sürmene </a:t>
                      </a: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köyü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Kayseri/Talas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İstanbul/Kartal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İzmir/Balçova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</a:t>
                      </a:r>
                      <a:r>
                        <a:rPr kumimoji="0" lang="tr-TR" altLang="tr-TR" sz="15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Beylikdüzü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İstanbul/Küçükçekmece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İstanbul/Kadıköy         </a:t>
                      </a:r>
                      <a:endParaRPr kumimoji="0" lang="tr-TR" altLang="tr-TR" sz="15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Kayseri/Kocasinan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İstanbul/Zeytinburnu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İzmit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İstanbul/Bakırköy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r>
                        <a:rPr kumimoji="0" lang="en-AU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Adana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İzmir/Bostanlı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İstanbul/Eyüp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17136"/>
                  </a:ext>
                </a:extLst>
              </a:tr>
              <a:tr h="525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Eskişehir/Tepebaşı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87563"/>
                  </a:ext>
                </a:extLst>
              </a:tr>
            </a:tbl>
          </a:graphicData>
        </a:graphic>
      </p:graphicFrame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94"/>
            <a:ext cx="1152128" cy="10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457200" y="203738"/>
            <a:ext cx="8686801" cy="1241449"/>
          </a:xfrm>
        </p:spPr>
        <p:txBody>
          <a:bodyPr>
            <a:normAutofit/>
          </a:bodyPr>
          <a:lstStyle/>
          <a:p>
            <a:pPr algn="ctr"/>
            <a:r>
              <a:rPr lang="tr-TR" altLang="tr-TR" sz="29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90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ORGANİK PAZARLAR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86222"/>
              </p:ext>
            </p:extLst>
          </p:nvPr>
        </p:nvGraphicFramePr>
        <p:xfrm>
          <a:off x="1" y="1056208"/>
          <a:ext cx="9144000" cy="58017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1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İstanbul/Şişli  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2006 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Ankara/Çayyolu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Bursa/Nilüfer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Konya/Meram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Ankara/Çankaya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Balıkesir/Burhaniye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Samsun/Sürmene </a:t>
                      </a: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köyü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Kayseri/Talas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İstanbul/Kartal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İzmir/Balçova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</a:t>
                      </a:r>
                      <a:r>
                        <a:rPr kumimoji="0" lang="tr-TR" altLang="tr-TR" sz="15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Beylikdüzü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İstanbul/Küçükçekmece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İstanbul/Kadıköy         </a:t>
                      </a:r>
                      <a:endParaRPr kumimoji="0" lang="tr-TR" altLang="tr-TR" sz="15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Kayseri/Kocasinan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İstanbul/Zeytinburnu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İzmit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İstanbul/Bakırköy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r>
                        <a:rPr kumimoji="0" lang="en-AU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Adana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İzmir/Bostanlı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İstanbul/Eyüp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17136"/>
                  </a:ext>
                </a:extLst>
              </a:tr>
              <a:tr h="525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Eskişehir/Tepebaşı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87563"/>
                  </a:ext>
                </a:extLst>
              </a:tr>
            </a:tbl>
          </a:graphicData>
        </a:graphic>
      </p:graphicFrame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94"/>
            <a:ext cx="1152128" cy="10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0"/>
            <a:ext cx="13969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457200" y="203738"/>
            <a:ext cx="8686801" cy="1241449"/>
          </a:xfrm>
        </p:spPr>
        <p:txBody>
          <a:bodyPr>
            <a:normAutofit/>
          </a:bodyPr>
          <a:lstStyle/>
          <a:p>
            <a:pPr algn="ctr"/>
            <a:r>
              <a:rPr lang="tr-TR" altLang="tr-TR" sz="29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90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ORGANİK PAZARLAR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86222"/>
              </p:ext>
            </p:extLst>
          </p:nvPr>
        </p:nvGraphicFramePr>
        <p:xfrm>
          <a:off x="1" y="1056208"/>
          <a:ext cx="9144000" cy="58017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1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Pazar Adı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Açıldığı Yıl</a:t>
                      </a:r>
                      <a:endParaRPr kumimoji="0" lang="tr-TR" altLang="tr-T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İstanbul/Şişli  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2006 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Ankara/Çayyolu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Bursa/Nilüfer   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Konya/Meram       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Ankara/Çankaya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Balıkesir/Burhaniye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Samsun/Sürmene </a:t>
                      </a: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köyü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Kayseri/Talas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İstanbul/Kartal</a:t>
                      </a: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İzmir/Balçova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</a:t>
                      </a:r>
                      <a:r>
                        <a:rPr kumimoji="0" lang="tr-TR" altLang="tr-TR" sz="15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Beylikdüzü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İstanbul/Küçükçekmece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altLang="tr-TR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İstanbul/Kadıköy         </a:t>
                      </a:r>
                      <a:endParaRPr kumimoji="0" lang="tr-TR" altLang="tr-TR" sz="15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Kayseri/Kocasinan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2014 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İstanbul/Zeytinburnu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İzmit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İstanbul/Bakırköy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r>
                        <a:rPr kumimoji="0" lang="en-AU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Adana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İzmir/Bostanlı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İstanbul/Eyüp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17136"/>
                  </a:ext>
                </a:extLst>
              </a:tr>
              <a:tr h="525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Eskişehir/Tepebaşı           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5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87563"/>
                  </a:ext>
                </a:extLst>
              </a:tr>
            </a:tbl>
          </a:graphicData>
        </a:graphic>
      </p:graphicFrame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94"/>
            <a:ext cx="1152128" cy="10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-99392"/>
            <a:ext cx="13825535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2845</TotalTime>
  <Words>695</Words>
  <Application>Microsoft Office PowerPoint</Application>
  <PresentationFormat>Ekran Gösterisi (4:3)</PresentationFormat>
  <Paragraphs>459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2" baseType="lpstr">
      <vt:lpstr>Algerian</vt:lpstr>
      <vt:lpstr>Arial</vt:lpstr>
      <vt:lpstr>Arial Black</vt:lpstr>
      <vt:lpstr>Calibri</vt:lpstr>
      <vt:lpstr>Century Gothic</vt:lpstr>
      <vt:lpstr>Constantia</vt:lpstr>
      <vt:lpstr>Times New Roman</vt:lpstr>
      <vt:lpstr>Wingdings</vt:lpstr>
      <vt:lpstr>Wingdings 3</vt:lpstr>
      <vt:lpstr>Dilim</vt:lpstr>
      <vt:lpstr> </vt:lpstr>
      <vt:lpstr>ORGANİK TARIM  AMACI</vt:lpstr>
      <vt:lpstr>Etiket ve logolar</vt:lpstr>
      <vt:lpstr>    Kıtalara Göre Organik Tarım Alanları (2015)  </vt:lpstr>
      <vt:lpstr>Organik Ürünlerin Pazarlanması</vt:lpstr>
      <vt:lpstr>                   ORGANİK TARIM İSTATİSTİKLER                  Bölgelere göre 2019 Yılı Çiftçi ve    Alan Dağılımı</vt:lpstr>
      <vt:lpstr> ORGANİK PAZARLAR</vt:lpstr>
      <vt:lpstr> ORGANİK PAZARLAR</vt:lpstr>
      <vt:lpstr> ORGANİK PAZARLAR</vt:lpstr>
      <vt:lpstr> ORGANİK PAZARLAR</vt:lpstr>
      <vt:lpstr> ORGANİK PAZARLAR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Fatma Akyol</dc:creator>
  <cp:lastModifiedBy>Aslı MERCANGÖZ</cp:lastModifiedBy>
  <cp:revision>427</cp:revision>
  <cp:lastPrinted>2019-02-15T09:33:35Z</cp:lastPrinted>
  <dcterms:created xsi:type="dcterms:W3CDTF">2013-05-19T08:27:19Z</dcterms:created>
  <dcterms:modified xsi:type="dcterms:W3CDTF">2024-03-21T12:25:37Z</dcterms:modified>
</cp:coreProperties>
</file>